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6" r:id="rId1"/>
  </p:sldMasterIdLst>
  <p:notesMasterIdLst>
    <p:notesMasterId r:id="rId18"/>
  </p:notesMasterIdLst>
  <p:sldIdLst>
    <p:sldId id="266" r:id="rId2"/>
    <p:sldId id="269" r:id="rId3"/>
    <p:sldId id="270" r:id="rId4"/>
    <p:sldId id="271" r:id="rId5"/>
    <p:sldId id="272" r:id="rId6"/>
    <p:sldId id="267" r:id="rId7"/>
    <p:sldId id="268" r:id="rId8"/>
    <p:sldId id="263" r:id="rId9"/>
    <p:sldId id="264" r:id="rId10"/>
    <p:sldId id="265" r:id="rId11"/>
    <p:sldId id="275" r:id="rId12"/>
    <p:sldId id="277" r:id="rId13"/>
    <p:sldId id="258" r:id="rId14"/>
    <p:sldId id="273" r:id="rId15"/>
    <p:sldId id="274"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3558"/>
  </p:normalViewPr>
  <p:slideViewPr>
    <p:cSldViewPr snapToGrid="0" snapToObjects="1">
      <p:cViewPr varScale="1">
        <p:scale>
          <a:sx n="77" d="100"/>
          <a:sy n="77" d="100"/>
        </p:scale>
        <p:origin x="1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C7698-852A-1D44-BB0E-6968A074996D}" type="datetimeFigureOut">
              <a:rPr lang="en-US" smtClean="0"/>
              <a:t>11/10/16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1BDCC-524F-2443-95F1-9DBCDA8542CB}" type="slidenum">
              <a:rPr lang="en-US" smtClean="0"/>
              <a:t>‹#›</a:t>
            </a:fld>
            <a:endParaRPr lang="en-US"/>
          </a:p>
        </p:txBody>
      </p:sp>
    </p:spTree>
    <p:extLst>
      <p:ext uri="{BB962C8B-B14F-4D97-AF65-F5344CB8AC3E}">
        <p14:creationId xmlns:p14="http://schemas.microsoft.com/office/powerpoint/2010/main" val="173453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Paul Dougall, presentation on mental hygiene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Mental hygiene similar to physical: keeping</a:t>
            </a:r>
            <a:r>
              <a:rPr lang="en-US" baseline="0" dirty="0" smtClean="0"/>
              <a:t> body healthy: brush teeth, clean wound, take medicine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one big difference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 to ask 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Hey</a:t>
            </a:r>
            <a:r>
              <a:rPr lang="en-US" baseline="0" dirty="0" smtClean="0"/>
              <a:t> everyone, my name is Paul Dougall and I decided to do my presentation on mental hygiene.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those of you who don</a:t>
            </a:r>
            <a:r>
              <a:rPr lang="mr-IN" baseline="0" dirty="0" smtClean="0"/>
              <a:t>’</a:t>
            </a:r>
            <a:r>
              <a:rPr lang="en-US" baseline="0" dirty="0" smtClean="0"/>
              <a:t>t know what mental hygiene is, it is very similar to physical hygiene: practices and procedures for maintaining your health such as brushing your teeth or cleaning a wound or taking medicine when you have the flu.</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there is one big difference between mental hygiene and physical hygiene.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would like to ask a question to all of you</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C2E1BDCC-524F-2443-95F1-9DBCDA8542CB}" type="slidenum">
              <a:rPr lang="en-US" smtClean="0"/>
              <a:t>1</a:t>
            </a:fld>
            <a:endParaRPr lang="en-US"/>
          </a:p>
        </p:txBody>
      </p:sp>
    </p:spTree>
    <p:extLst>
      <p:ext uri="{BB962C8B-B14F-4D97-AF65-F5344CB8AC3E}">
        <p14:creationId xmlns:p14="http://schemas.microsoft.com/office/powerpoint/2010/main" val="38827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Silverstone and </a:t>
            </a:r>
            <a:r>
              <a:rPr lang="en-US" dirty="0" err="1" smtClean="0"/>
              <a:t>Salsali</a:t>
            </a:r>
            <a:r>
              <a:rPr lang="en-US" dirty="0" smtClean="0"/>
              <a:t>, 2003, low self esteem has correlations with Major Depression, Anxiety</a:t>
            </a:r>
            <a:r>
              <a:rPr lang="en-US" baseline="0" dirty="0" smtClean="0"/>
              <a:t> Disorders, Drug Addiction and Alcoholism.</a:t>
            </a:r>
          </a:p>
          <a:p>
            <a:r>
              <a:rPr lang="en-US" baseline="0" dirty="0" smtClean="0"/>
              <a:t>Not only that, but according to his post on Psychology Today, Guy Winch states that people with low self-esteem caught in cycle</a:t>
            </a:r>
          </a:p>
          <a:p>
            <a:r>
              <a:rPr lang="en-US" baseline="0" dirty="0" smtClean="0"/>
              <a:t>Positive feedback and positive affirmations are normally used.</a:t>
            </a:r>
          </a:p>
          <a:p>
            <a:r>
              <a:rPr lang="en-US" baseline="0" dirty="0" smtClean="0"/>
              <a:t>However, people with low self-esteem feel unworthy of praise,</a:t>
            </a:r>
          </a:p>
          <a:p>
            <a:r>
              <a:rPr lang="en-US" baseline="0" dirty="0" smtClean="0"/>
              <a:t>undergo stress from perc. Higher expect.</a:t>
            </a:r>
          </a:p>
          <a:p>
            <a:r>
              <a:rPr lang="en-US" baseline="0" dirty="0" smtClean="0"/>
              <a:t>when using positive affirms. such as “I am worthy of success” actually are reminded of opposite</a:t>
            </a:r>
          </a:p>
          <a:p>
            <a:r>
              <a:rPr lang="en-US" baseline="0" dirty="0" smtClean="0"/>
              <a:t>The worst part about all of this, majority damage done by self</a:t>
            </a:r>
            <a:endParaRPr lang="en-US" dirty="0"/>
          </a:p>
        </p:txBody>
      </p:sp>
      <p:sp>
        <p:nvSpPr>
          <p:cNvPr id="4" name="Slide Number Placeholder 3"/>
          <p:cNvSpPr>
            <a:spLocks noGrp="1"/>
          </p:cNvSpPr>
          <p:nvPr>
            <p:ph type="sldNum" sz="quarter" idx="10"/>
          </p:nvPr>
        </p:nvSpPr>
        <p:spPr/>
        <p:txBody>
          <a:bodyPr/>
          <a:lstStyle/>
          <a:p>
            <a:fld id="{C2E1BDCC-524F-2443-95F1-9DBCDA8542CB}" type="slidenum">
              <a:rPr lang="en-US" smtClean="0"/>
              <a:t>10</a:t>
            </a:fld>
            <a:endParaRPr lang="en-US"/>
          </a:p>
        </p:txBody>
      </p:sp>
    </p:spTree>
    <p:extLst>
      <p:ext uri="{BB962C8B-B14F-4D97-AF65-F5344CB8AC3E}">
        <p14:creationId xmlns:p14="http://schemas.microsoft.com/office/powerpoint/2010/main" val="173035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having</a:t>
            </a:r>
            <a:r>
              <a:rPr lang="en-US" baseline="0" dirty="0" smtClean="0"/>
              <a:t> confidence and a high self-esteem really have any affect on your life though?</a:t>
            </a:r>
          </a:p>
          <a:p>
            <a:r>
              <a:rPr lang="en-US" baseline="0" dirty="0" smtClean="0"/>
              <a:t>University of Iowa 2 groups. One ivy league, one high school. High school scored better</a:t>
            </a:r>
          </a:p>
          <a:p>
            <a:r>
              <a:rPr lang="en-US" dirty="0" smtClean="0"/>
              <a:t>In 1984 Taylor,</a:t>
            </a:r>
            <a:r>
              <a:rPr lang="en-US" baseline="0" dirty="0" smtClean="0"/>
              <a:t> Locke, Lee and Gist concluded from a study staff members who believed in capabilities in field, produced more scientific material.</a:t>
            </a:r>
          </a:p>
          <a:p>
            <a:r>
              <a:rPr lang="en-US" baseline="0" dirty="0" smtClean="0"/>
              <a:t>A study done by Tuckman and Sexton in 1992 student who believed in field= better </a:t>
            </a:r>
            <a:r>
              <a:rPr lang="en-US" baseline="0" dirty="0" err="1" smtClean="0"/>
              <a:t>solve+work</a:t>
            </a:r>
            <a:r>
              <a:rPr lang="en-US" baseline="0" dirty="0" smtClean="0"/>
              <a:t> difficult problems, others gave up quicker and could not focus.</a:t>
            </a:r>
          </a:p>
          <a:p>
            <a:r>
              <a:rPr lang="en-US" dirty="0" smtClean="0"/>
              <a:t>A</a:t>
            </a:r>
            <a:r>
              <a:rPr lang="en-US" baseline="0" dirty="0" smtClean="0"/>
              <a:t> study done at the </a:t>
            </a:r>
            <a:r>
              <a:rPr lang="en-US" dirty="0" smtClean="0"/>
              <a:t>National Institute of Education in Singapore</a:t>
            </a:r>
            <a:r>
              <a:rPr lang="en-US" baseline="0" dirty="0" smtClean="0"/>
              <a:t> by </a:t>
            </a:r>
            <a:r>
              <a:rPr lang="en-US" baseline="0" dirty="0" err="1" smtClean="0"/>
              <a:t>Stankov</a:t>
            </a:r>
            <a:r>
              <a:rPr lang="en-US" baseline="0" dirty="0" smtClean="0"/>
              <a:t>, </a:t>
            </a:r>
            <a:r>
              <a:rPr lang="en-US" baseline="0" dirty="0" err="1" smtClean="0"/>
              <a:t>Morony</a:t>
            </a:r>
            <a:r>
              <a:rPr lang="en-US" baseline="0" dirty="0" smtClean="0"/>
              <a:t> and </a:t>
            </a:r>
            <a:r>
              <a:rPr lang="en-US" baseline="0" dirty="0" err="1" smtClean="0"/>
              <a:t>Yim</a:t>
            </a:r>
            <a:r>
              <a:rPr lang="en-US" baseline="0" dirty="0" smtClean="0"/>
              <a:t> Ping found confidence in math correlated with math test scores. Confidence, most effective non-cog predictor of student achievement. Non-cognitive skills are skills such as optimism, conscientiousness, self-control, and confidence. Skills that aren’t taught or measure in your typical academic setting.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will state this final source’s argument was aimed towards confidence and self-efficacy, which is how you perceive your capabilities in a particular field. She specifically stated that self-esteem cannot be used to determine these things because someone could have a high self-esteem, but be very narcissistic, arrogant and egotistical. However, since my presentation was directed at the positive aspects of self-esteem and simply confidence in one’s abilities and capabilities, I figured it would be acceptable to use the source anyway.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clearly our mental health and how we view ourselves plays a large role in our lives and even what may come of our lives, so why not begin to emphasize and stress the importance of how we view ourselves and learn and work at valuing ourselves especially in the moments when we are feeling weakest.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2E1BDCC-524F-2443-95F1-9DBCDA8542CB}" type="slidenum">
              <a:rPr lang="en-US" smtClean="0"/>
              <a:t>11</a:t>
            </a:fld>
            <a:endParaRPr lang="en-US"/>
          </a:p>
        </p:txBody>
      </p:sp>
    </p:spTree>
    <p:extLst>
      <p:ext uri="{BB962C8B-B14F-4D97-AF65-F5344CB8AC3E}">
        <p14:creationId xmlns:p14="http://schemas.microsoft.com/office/powerpoint/2010/main" val="163250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Decrease neg. talk whether</a:t>
            </a:r>
            <a:r>
              <a:rPr lang="en-US" baseline="0" dirty="0" smtClean="0"/>
              <a:t> about self or someone else ESPECIALLY after a rejection or failure</a:t>
            </a:r>
          </a:p>
          <a:p>
            <a:pPr marL="171450" indent="-171450">
              <a:buFont typeface="Arial" charset="0"/>
              <a:buChar char="•"/>
            </a:pPr>
            <a:r>
              <a:rPr lang="en-US" dirty="0" smtClean="0"/>
              <a:t>Negative</a:t>
            </a:r>
            <a:r>
              <a:rPr lang="en-US" baseline="0" dirty="0" smtClean="0"/>
              <a:t> thoughts and comments should be replaces with positive ones, especially on self</a:t>
            </a:r>
          </a:p>
          <a:p>
            <a:pPr marL="171450" indent="-171450">
              <a:buFont typeface="Arial" charset="0"/>
              <a:buChar char="•"/>
            </a:pPr>
            <a:r>
              <a:rPr lang="en-US" dirty="0" smtClean="0"/>
              <a:t>If negative thoughts</a:t>
            </a:r>
            <a:r>
              <a:rPr lang="en-US" baseline="0" dirty="0" smtClean="0"/>
              <a:t> pop up that you cant stop thinking about, force yourself to focus on something else for just a couple minutes. It is much easier to resist the temptation to focus on something negative if you can manage to keep your mind off of it for just a few minutes</a:t>
            </a:r>
          </a:p>
          <a:p>
            <a:pPr marL="171450" indent="-171450">
              <a:buFont typeface="Arial" charset="0"/>
              <a:buChar char="•"/>
            </a:pPr>
            <a:r>
              <a:rPr lang="en-US" dirty="0" smtClean="0"/>
              <a:t>Just like everything else,</a:t>
            </a:r>
            <a:r>
              <a:rPr lang="en-US" baseline="0" dirty="0" smtClean="0"/>
              <a:t> this is a learning process that will take time. Chances are you will swing between being very confident and having no confidence for a while</a:t>
            </a:r>
          </a:p>
          <a:p>
            <a:pPr marL="171450" indent="-171450">
              <a:buFont typeface="Arial" charset="0"/>
              <a:buChar char="•"/>
            </a:pPr>
            <a:r>
              <a:rPr lang="en-US" baseline="0" dirty="0" smtClean="0"/>
              <a:t>However, don’t get discouraged, if you aren’t being as positive as you would like, think about how you feel and try to think of positive things and working your way back to a healthy mindset</a:t>
            </a:r>
          </a:p>
          <a:p>
            <a:pPr marL="171450" indent="-171450">
              <a:buFont typeface="Arial" charset="0"/>
              <a:buChar char="•"/>
            </a:pPr>
            <a:r>
              <a:rPr lang="en-US" dirty="0" smtClean="0"/>
              <a:t>Most</a:t>
            </a:r>
            <a:r>
              <a:rPr lang="en-US" baseline="0" dirty="0" smtClean="0"/>
              <a:t> importantly, find other people who you trust and who are positive and healthy influences. Tell them what you are struggling with and ask them if they would be willing to help keep you on track of your goal of staying positive</a:t>
            </a:r>
            <a:endParaRPr lang="en-US" dirty="0"/>
          </a:p>
        </p:txBody>
      </p:sp>
      <p:sp>
        <p:nvSpPr>
          <p:cNvPr id="4" name="Slide Number Placeholder 3"/>
          <p:cNvSpPr>
            <a:spLocks noGrp="1"/>
          </p:cNvSpPr>
          <p:nvPr>
            <p:ph type="sldNum" sz="quarter" idx="10"/>
          </p:nvPr>
        </p:nvSpPr>
        <p:spPr/>
        <p:txBody>
          <a:bodyPr/>
          <a:lstStyle/>
          <a:p>
            <a:fld id="{C2E1BDCC-524F-2443-95F1-9DBCDA8542CB}" type="slidenum">
              <a:rPr lang="en-US" smtClean="0"/>
              <a:t>12</a:t>
            </a:fld>
            <a:endParaRPr lang="en-US"/>
          </a:p>
        </p:txBody>
      </p:sp>
    </p:spTree>
    <p:extLst>
      <p:ext uri="{BB962C8B-B14F-4D97-AF65-F5344CB8AC3E}">
        <p14:creationId xmlns:p14="http://schemas.microsoft.com/office/powerpoint/2010/main" val="498748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Who can tell me what you are supposed to do when you get a cut?(pick student to answer). Exactly, you clean it, you get a </a:t>
            </a:r>
            <a:r>
              <a:rPr lang="en-US" baseline="0" dirty="0" err="1" smtClean="0"/>
              <a:t>bandaid</a:t>
            </a:r>
            <a:r>
              <a:rPr lang="en-US" baseline="0" dirty="0" smtClean="0"/>
              <a:t> and every thing</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2E1BDCC-524F-2443-95F1-9DBCDA8542CB}" type="slidenum">
              <a:rPr lang="en-US" smtClean="0"/>
              <a:t>2</a:t>
            </a:fld>
            <a:endParaRPr lang="en-US"/>
          </a:p>
        </p:txBody>
      </p:sp>
    </p:spTree>
    <p:extLst>
      <p:ext uri="{BB962C8B-B14F-4D97-AF65-F5344CB8AC3E}">
        <p14:creationId xmlns:p14="http://schemas.microsoft.com/office/powerpoint/2010/main" val="124667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a:t>
            </a:r>
            <a:r>
              <a:rPr lang="en-US" dirty="0" err="1" smtClean="0"/>
              <a:t>a-okay</a:t>
            </a:r>
            <a:r>
              <a:rPr lang="en-US" dirty="0" smtClean="0"/>
              <a:t>. </a:t>
            </a:r>
            <a:r>
              <a:rPr lang="en-US" baseline="0" dirty="0" smtClean="0"/>
              <a:t>Well my next question is..</a:t>
            </a:r>
            <a:endParaRPr lang="en-US" dirty="0"/>
          </a:p>
        </p:txBody>
      </p:sp>
      <p:sp>
        <p:nvSpPr>
          <p:cNvPr id="4" name="Slide Number Placeholder 3"/>
          <p:cNvSpPr>
            <a:spLocks noGrp="1"/>
          </p:cNvSpPr>
          <p:nvPr>
            <p:ph type="sldNum" sz="quarter" idx="10"/>
          </p:nvPr>
        </p:nvSpPr>
        <p:spPr/>
        <p:txBody>
          <a:bodyPr/>
          <a:lstStyle/>
          <a:p>
            <a:fld id="{C2E1BDCC-524F-2443-95F1-9DBCDA8542CB}" type="slidenum">
              <a:rPr lang="en-US" smtClean="0"/>
              <a:t>3</a:t>
            </a:fld>
            <a:endParaRPr lang="en-US"/>
          </a:p>
        </p:txBody>
      </p:sp>
    </p:spTree>
    <p:extLst>
      <p:ext uri="{BB962C8B-B14F-4D97-AF65-F5344CB8AC3E}">
        <p14:creationId xmlns:p14="http://schemas.microsoft.com/office/powerpoint/2010/main" val="171717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Why do you do that?</a:t>
            </a:r>
          </a:p>
          <a:p>
            <a:r>
              <a:rPr lang="en-US" baseline="0" dirty="0" smtClean="0"/>
              <a:t>Told since kid, more important keeps healthy</a:t>
            </a:r>
          </a:p>
          <a:p>
            <a:r>
              <a:rPr lang="en-US" baseline="0" dirty="0" smtClean="0"/>
              <a:t>Now similar question. What do you do when</a:t>
            </a:r>
            <a:r>
              <a:rPr lang="mr-IN" baseline="0" dirty="0" smtClean="0"/>
              <a:t>…</a:t>
            </a:r>
            <a:r>
              <a:rPr lang="en-US" baseline="0" dirty="0" smtClean="0"/>
              <a:t> you fail</a:t>
            </a:r>
          </a:p>
          <a:p>
            <a:endParaRPr lang="en-US" baseline="0" dirty="0" smtClean="0"/>
          </a:p>
          <a:p>
            <a:endParaRPr lang="en-US" baseline="0" dirty="0" smtClean="0"/>
          </a:p>
          <a:p>
            <a:r>
              <a:rPr lang="en-US" baseline="0" dirty="0" smtClean="0"/>
              <a:t>Well you could say you do it because it’s what you’ve been told since you were a little kid, but more importantly you do it because it keeps you healthy.</a:t>
            </a:r>
          </a:p>
          <a:p>
            <a:r>
              <a:rPr lang="en-US" baseline="0" dirty="0" smtClean="0"/>
              <a:t>Now I want to ask a similar question. What do you do when you</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C2E1BDCC-524F-2443-95F1-9DBCDA8542CB}" type="slidenum">
              <a:rPr lang="en-US" smtClean="0"/>
              <a:t>4</a:t>
            </a:fld>
            <a:endParaRPr lang="en-US"/>
          </a:p>
        </p:txBody>
      </p:sp>
    </p:spTree>
    <p:extLst>
      <p:ext uri="{BB962C8B-B14F-4D97-AF65-F5344CB8AC3E}">
        <p14:creationId xmlns:p14="http://schemas.microsoft.com/office/powerpoint/2010/main" val="78120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Fail? Or when you are rejected?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Might say “what does have to do with this</a:t>
            </a:r>
            <a:r>
              <a:rPr lang="mr-IN" baseline="0" dirty="0" smtClean="0"/>
              <a:t>…</a:t>
            </a:r>
            <a:r>
              <a:rPr lang="en-US" baseline="0" dirty="0" smtClean="0"/>
              <a:t> cut injury fail + reject not”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injury=pain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Willing to bet after fail don</a:t>
            </a:r>
            <a:r>
              <a:rPr lang="mr-IN" baseline="0" dirty="0" smtClean="0"/>
              <a:t>’</a:t>
            </a:r>
            <a:r>
              <a:rPr lang="en-US" baseline="0" dirty="0" smtClean="0"/>
              <a:t>t go bragging to friends about feeling great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mental health not valued like physical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might say “what does that have to do with anything, a cut is an injury and failure and rejection aren’t.”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a:t>
            </a:r>
            <a:r>
              <a:rPr lang="mr-IN" baseline="0" dirty="0" smtClean="0"/>
              <a:t>…</a:t>
            </a:r>
            <a:r>
              <a:rPr lang="en-US" baseline="0" dirty="0" smtClean="0"/>
              <a:t> isn’t an injury when you are in pain? Well after a failure, you definitely don’t tell all your friends about how great you feel.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then why do we not value our mental health the same way we do our physical health?</a:t>
            </a:r>
            <a:endParaRPr lang="en-US" dirty="0" smtClean="0"/>
          </a:p>
          <a:p>
            <a:endParaRPr lang="en-US" dirty="0"/>
          </a:p>
        </p:txBody>
      </p:sp>
      <p:sp>
        <p:nvSpPr>
          <p:cNvPr id="4" name="Slide Number Placeholder 3"/>
          <p:cNvSpPr>
            <a:spLocks noGrp="1"/>
          </p:cNvSpPr>
          <p:nvPr>
            <p:ph type="sldNum" sz="quarter" idx="10"/>
          </p:nvPr>
        </p:nvSpPr>
        <p:spPr/>
        <p:txBody>
          <a:bodyPr/>
          <a:lstStyle/>
          <a:p>
            <a:fld id="{C2E1BDCC-524F-2443-95F1-9DBCDA8542CB}" type="slidenum">
              <a:rPr lang="en-US" smtClean="0"/>
              <a:t>5</a:t>
            </a:fld>
            <a:endParaRPr lang="en-US"/>
          </a:p>
        </p:txBody>
      </p:sp>
    </p:spTree>
    <p:extLst>
      <p:ext uri="{BB962C8B-B14F-4D97-AF65-F5344CB8AC3E}">
        <p14:creationId xmlns:p14="http://schemas.microsoft.com/office/powerpoint/2010/main" val="209811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Stigma with mental illness pain</a:t>
            </a:r>
          </a:p>
          <a:p>
            <a:r>
              <a:rPr lang="en-US" dirty="0" smtClean="0"/>
              <a:t>Sign of weakness, unpredictability, or violent behavior</a:t>
            </a:r>
          </a:p>
          <a:p>
            <a:r>
              <a:rPr lang="en-US" dirty="0" smtClean="0"/>
              <a:t>Typically not case</a:t>
            </a:r>
          </a:p>
          <a:p>
            <a:r>
              <a:rPr lang="en-US" dirty="0" smtClean="0"/>
              <a:t>How many heard “just stop thinking about it” or “walk it off, its all in your</a:t>
            </a:r>
            <a:r>
              <a:rPr lang="en-US" baseline="0" dirty="0" smtClean="0"/>
              <a:t> head”</a:t>
            </a:r>
            <a:endParaRPr lang="en-US" dirty="0" smtClean="0"/>
          </a:p>
          <a:p>
            <a:r>
              <a:rPr lang="en-US" dirty="0" smtClean="0"/>
              <a:t>People act like easy</a:t>
            </a:r>
            <a:r>
              <a:rPr lang="en-US" baseline="0" dirty="0" smtClean="0"/>
              <a:t> as snap finger</a:t>
            </a:r>
          </a:p>
          <a:p>
            <a:r>
              <a:rPr lang="en-US" baseline="0" dirty="0" smtClean="0"/>
              <a:t>When people struggle, feel ashamed. Don</a:t>
            </a:r>
            <a:r>
              <a:rPr lang="mr-IN" baseline="0" dirty="0" smtClean="0"/>
              <a:t>’</a:t>
            </a:r>
            <a:r>
              <a:rPr lang="en-US" baseline="0" dirty="0" smtClean="0"/>
              <a:t>t tell people try to hide.</a:t>
            </a:r>
          </a:p>
          <a:p>
            <a:r>
              <a:rPr lang="en-US" baseline="0" dirty="0" smtClean="0"/>
              <a:t>How many would tell sprained ankle “its in your ankle, just walk it off”</a:t>
            </a:r>
          </a:p>
          <a:p>
            <a:r>
              <a:rPr lang="en-US" baseline="0" dirty="0" smtClean="0"/>
              <a:t>Value in body health, not brain, most complex organ, billions of nerve cells, responsible for everything we do, we don</a:t>
            </a:r>
            <a:r>
              <a:rPr lang="mr-IN" baseline="0" dirty="0" smtClean="0"/>
              <a:t>’</a:t>
            </a:r>
            <a:r>
              <a:rPr lang="en-US" baseline="0" dirty="0" smtClean="0"/>
              <a:t>t see value</a:t>
            </a:r>
          </a:p>
          <a:p>
            <a:r>
              <a:rPr lang="en-US" baseline="0" dirty="0" smtClean="0"/>
              <a:t>Many people think mental health </a:t>
            </a:r>
            <a:r>
              <a:rPr lang="en-US" baseline="0" dirty="0" err="1" smtClean="0"/>
              <a:t>does’nt</a:t>
            </a:r>
            <a:r>
              <a:rPr lang="en-US" baseline="0" dirty="0" smtClean="0"/>
              <a:t> affect a lot of people</a:t>
            </a:r>
            <a:endParaRPr lang="en-US" dirty="0" smtClean="0"/>
          </a:p>
          <a:p>
            <a:endParaRPr lang="en-US" dirty="0" smtClean="0"/>
          </a:p>
          <a:p>
            <a:endParaRPr lang="en-US" dirty="0" smtClean="0"/>
          </a:p>
          <a:p>
            <a:r>
              <a:rPr lang="en-US" dirty="0" smtClean="0"/>
              <a:t>There is a certain stigma that exists when people talk about mental health and mental</a:t>
            </a:r>
            <a:r>
              <a:rPr lang="en-US" baseline="0" dirty="0" smtClean="0"/>
              <a:t> illnesses. People see mental illnesses as a sign of weakness, unpredictability or violent behavior. However, this is typically not the case. Whether it be to you or to someone else suffering from some sort of mental or emotional pain, </a:t>
            </a:r>
            <a:r>
              <a:rPr lang="en-US" baseline="0" dirty="0" smtClean="0"/>
              <a:t>many of you have probably heard </a:t>
            </a:r>
            <a:r>
              <a:rPr lang="en-US" baseline="0" dirty="0" smtClean="0"/>
              <a:t>someone say something along the lines of “just stop thinking about it” or “walk it off, it’s all in your head.” People act like it is something that can just go away with the snap of a finger. So when people struggle with mental illness and can’t seem to escape, they feel ashamed and resort to not telling people or trying to hide it from society. How many of you would tell that to someone with a sprained ankle “it’s all in your ankle, just walk it off?” For some reason we see the value in keeping our body healthy, but when it comes to our mind, the most complex organ in our body, made up of billions of nerve cells and responsible for controlling everything we do, we do not see the value. Many people believe that mental health issues don</a:t>
            </a:r>
            <a:r>
              <a:rPr lang="mr-IN" baseline="0" dirty="0" smtClean="0"/>
              <a:t>’</a:t>
            </a:r>
            <a:r>
              <a:rPr lang="en-US" baseline="0" dirty="0" smtClean="0"/>
              <a:t>t affect that many people. However</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C2E1BDCC-524F-2443-95F1-9DBCDA8542CB}" type="slidenum">
              <a:rPr lang="en-US" smtClean="0"/>
              <a:t>6</a:t>
            </a:fld>
            <a:endParaRPr lang="en-US"/>
          </a:p>
        </p:txBody>
      </p:sp>
    </p:spTree>
    <p:extLst>
      <p:ext uri="{BB962C8B-B14F-4D97-AF65-F5344CB8AC3E}">
        <p14:creationId xmlns:p14="http://schemas.microsoft.com/office/powerpoint/2010/main" val="1087279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not the case. </a:t>
            </a:r>
          </a:p>
          <a:p>
            <a:r>
              <a:rPr lang="en-US" baseline="0" dirty="0" smtClean="0"/>
              <a:t>More prominent than you think, due to stigma people don</a:t>
            </a:r>
            <a:r>
              <a:rPr lang="mr-IN" baseline="0" dirty="0" smtClean="0"/>
              <a:t>’</a:t>
            </a:r>
            <a:r>
              <a:rPr lang="en-US" baseline="0" dirty="0" smtClean="0"/>
              <a:t>t tell and know</a:t>
            </a:r>
          </a:p>
          <a:p>
            <a:r>
              <a:rPr lang="en-US" baseline="0" dirty="0" smtClean="0"/>
              <a:t>Millions of Americans affected</a:t>
            </a:r>
          </a:p>
          <a:p>
            <a:r>
              <a:rPr lang="en-US" baseline="0" dirty="0" smtClean="0"/>
              <a:t>U.S. Depart of Health + HS 2014, 1/5 </a:t>
            </a:r>
            <a:r>
              <a:rPr lang="en-US" baseline="0" dirty="0" err="1" smtClean="0"/>
              <a:t>Amer</a:t>
            </a:r>
            <a:r>
              <a:rPr lang="en-US" baseline="0" dirty="0" smtClean="0"/>
              <a:t> some degree of mental health at some point</a:t>
            </a:r>
          </a:p>
          <a:p>
            <a:r>
              <a:rPr lang="en-US" baseline="0" dirty="0" smtClean="0"/>
              <a:t>And 50% problems start showing signs before 14</a:t>
            </a:r>
          </a:p>
          <a:p>
            <a:r>
              <a:rPr lang="en-US" baseline="0" dirty="0" smtClean="0"/>
              <a:t>CDC suicide is 10</a:t>
            </a:r>
            <a:r>
              <a:rPr lang="en-US" baseline="30000" dirty="0" smtClean="0"/>
              <a:t>th</a:t>
            </a:r>
            <a:r>
              <a:rPr lang="en-US" baseline="0" dirty="0" smtClean="0"/>
              <a:t> cause of death in US.</a:t>
            </a:r>
          </a:p>
          <a:p>
            <a:r>
              <a:rPr lang="en-US" baseline="0" dirty="0" smtClean="0"/>
              <a:t>Affects more people than you thought, younger age than you thought</a:t>
            </a:r>
          </a:p>
          <a:p>
            <a:r>
              <a:rPr lang="en-US" baseline="0" dirty="0" smtClean="0"/>
              <a:t>1 main piece of </a:t>
            </a:r>
            <a:r>
              <a:rPr lang="en-US" baseline="0" dirty="0" err="1" smtClean="0"/>
              <a:t>ment</a:t>
            </a:r>
            <a:r>
              <a:rPr lang="en-US" baseline="0" dirty="0" smtClean="0"/>
              <a:t> health I’d like to focus on, how we view ourselves</a:t>
            </a:r>
            <a:r>
              <a:rPr lang="mr-IN" baseline="0" dirty="0" smtClean="0"/>
              <a:t>…</a:t>
            </a:r>
            <a:endParaRPr lang="en-US" baseline="0" dirty="0" smtClean="0"/>
          </a:p>
          <a:p>
            <a:endParaRPr lang="en-US" baseline="0" dirty="0" smtClean="0"/>
          </a:p>
          <a:p>
            <a:endParaRPr lang="en-US" baseline="0" dirty="0" smtClean="0"/>
          </a:p>
          <a:p>
            <a:endParaRPr lang="en-US" baseline="0" dirty="0" smtClean="0"/>
          </a:p>
          <a:p>
            <a:r>
              <a:rPr lang="en-US" baseline="0" dirty="0" smtClean="0"/>
              <a:t>Mental health issues may be more prominent than you thought, however, due to the stigma associated with them, people don</a:t>
            </a:r>
            <a:r>
              <a:rPr lang="mr-IN" baseline="0" dirty="0" smtClean="0"/>
              <a:t>’</a:t>
            </a:r>
            <a:r>
              <a:rPr lang="en-US" baseline="0" dirty="0" smtClean="0"/>
              <a:t>t seek help or don</a:t>
            </a:r>
            <a:r>
              <a:rPr lang="mr-IN" baseline="0" dirty="0" smtClean="0"/>
              <a:t>’</a:t>
            </a:r>
            <a:r>
              <a:rPr lang="en-US" baseline="0" dirty="0" smtClean="0"/>
              <a:t>t tell others about their conditions.</a:t>
            </a:r>
          </a:p>
          <a:p>
            <a:r>
              <a:rPr lang="en-US" baseline="0" dirty="0" smtClean="0"/>
              <a:t>Millions of Americans are affected by mental health issues. </a:t>
            </a:r>
          </a:p>
          <a:p>
            <a:r>
              <a:rPr lang="en-US" baseline="0" dirty="0" smtClean="0"/>
              <a:t>According to a study the U.S. Department of Health and Human Services conducted in 2014 1 in every 5 Americans had experienced a mental health issue of some degree at some point in their life and 50% of these problems start showing signs before the age of 14.</a:t>
            </a:r>
          </a:p>
          <a:p>
            <a:r>
              <a:rPr lang="en-US" baseline="0" dirty="0" smtClean="0"/>
              <a:t>According to the CDC suicide is the 10</a:t>
            </a:r>
            <a:r>
              <a:rPr lang="en-US" baseline="30000" dirty="0" smtClean="0"/>
              <a:t>th</a:t>
            </a:r>
            <a:r>
              <a:rPr lang="en-US" baseline="0" dirty="0" smtClean="0"/>
              <a:t> leading cause of death in the United States. Clearly it affects more people than you may have initially thought, and it starts affecting people at a relatively young age.</a:t>
            </a:r>
          </a:p>
          <a:p>
            <a:r>
              <a:rPr lang="en-US" baseline="0" dirty="0" smtClean="0"/>
              <a:t>One of the main pieces of our mental health, is how we view ourselves</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C2E1BDCC-524F-2443-95F1-9DBCDA8542CB}" type="slidenum">
              <a:rPr lang="en-US" smtClean="0"/>
              <a:t>7</a:t>
            </a:fld>
            <a:endParaRPr lang="en-US"/>
          </a:p>
        </p:txBody>
      </p:sp>
    </p:spTree>
    <p:extLst>
      <p:ext uri="{BB962C8B-B14F-4D97-AF65-F5344CB8AC3E}">
        <p14:creationId xmlns:p14="http://schemas.microsoft.com/office/powerpoint/2010/main" val="32152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self esteem.</a:t>
            </a:r>
          </a:p>
          <a:p>
            <a:r>
              <a:rPr lang="en-US" baseline="0" dirty="0" smtClean="0"/>
              <a:t>The University of California Davis School of Medicine Medical Center describes self esteem as the way in which we perceive our value: to ourselves, to the world, and to others.</a:t>
            </a:r>
          </a:p>
          <a:p>
            <a:r>
              <a:rPr lang="en-US" baseline="0" dirty="0" smtClean="0"/>
              <a:t>**Video till 9:28.**</a:t>
            </a:r>
          </a:p>
          <a:p>
            <a:r>
              <a:rPr lang="en-US" baseline="0" dirty="0" smtClean="0"/>
              <a:t>Three different children, all capable of opening the box, but two of them convinced themselves that they could not and because of it they never did.</a:t>
            </a:r>
          </a:p>
          <a:p>
            <a:r>
              <a:rPr lang="en-US" baseline="0" dirty="0" smtClean="0"/>
              <a:t>Perception of capabilities lowered </a:t>
            </a:r>
            <a:r>
              <a:rPr lang="en-US" baseline="0" dirty="0" err="1" smtClean="0"/>
              <a:t>thrfr</a:t>
            </a:r>
            <a:r>
              <a:rPr lang="en-US" baseline="0" dirty="0" smtClean="0"/>
              <a:t> self esteem lowered</a:t>
            </a:r>
          </a:p>
          <a:p>
            <a:r>
              <a:rPr lang="en-US" baseline="0" dirty="0" smtClean="0"/>
              <a:t>Some people suffer from an extremely low self esteem.</a:t>
            </a:r>
          </a:p>
          <a:p>
            <a:endParaRPr lang="en-US" dirty="0"/>
          </a:p>
        </p:txBody>
      </p:sp>
      <p:sp>
        <p:nvSpPr>
          <p:cNvPr id="4" name="Slide Number Placeholder 3"/>
          <p:cNvSpPr>
            <a:spLocks noGrp="1"/>
          </p:cNvSpPr>
          <p:nvPr>
            <p:ph type="sldNum" sz="quarter" idx="10"/>
          </p:nvPr>
        </p:nvSpPr>
        <p:spPr/>
        <p:txBody>
          <a:bodyPr/>
          <a:lstStyle/>
          <a:p>
            <a:fld id="{C2E1BDCC-524F-2443-95F1-9DBCDA8542CB}" type="slidenum">
              <a:rPr lang="en-US" smtClean="0"/>
              <a:t>8</a:t>
            </a:fld>
            <a:endParaRPr lang="en-US"/>
          </a:p>
        </p:txBody>
      </p:sp>
    </p:spTree>
    <p:extLst>
      <p:ext uri="{BB962C8B-B14F-4D97-AF65-F5344CB8AC3E}">
        <p14:creationId xmlns:p14="http://schemas.microsoft.com/office/powerpoint/2010/main" val="1667014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Victoria</a:t>
            </a:r>
            <a:r>
              <a:rPr lang="en-US" baseline="0" dirty="0" smtClean="0"/>
              <a:t> State Government of Australia’s Better Health Channel some of the many causes of a low self-esteem are</a:t>
            </a:r>
          </a:p>
          <a:p>
            <a:r>
              <a:rPr lang="en-US" baseline="0" dirty="0" smtClean="0"/>
              <a:t>having one or many hyper critical significant figures during childhood such as parents or teachers.</a:t>
            </a:r>
          </a:p>
          <a:p>
            <a:r>
              <a:rPr lang="en-US" baseline="0" dirty="0" smtClean="0"/>
              <a:t>Performing poorly academically -&gt; lack of confidence</a:t>
            </a:r>
          </a:p>
          <a:p>
            <a:r>
              <a:rPr lang="en-US" baseline="0" dirty="0" smtClean="0"/>
              <a:t>Struggling to pay bills</a:t>
            </a:r>
          </a:p>
          <a:p>
            <a:r>
              <a:rPr lang="en-US" dirty="0" smtClean="0"/>
              <a:t>Going through</a:t>
            </a:r>
            <a:r>
              <a:rPr lang="en-US" baseline="0" dirty="0" smtClean="0"/>
              <a:t> a difficult breakup with a significant other</a:t>
            </a:r>
          </a:p>
          <a:p>
            <a:r>
              <a:rPr lang="en-US" baseline="0" dirty="0" smtClean="0"/>
              <a:t>Being in an abusive relationship, whether it be physically, mentally, or emotionally abusive</a:t>
            </a:r>
          </a:p>
          <a:p>
            <a:r>
              <a:rPr lang="en-US" baseline="0" dirty="0" smtClean="0"/>
              <a:t>And having chronic pains, physical disabilities or a serious illness</a:t>
            </a:r>
          </a:p>
          <a:p>
            <a:endParaRPr lang="en-US" baseline="0" dirty="0" smtClean="0"/>
          </a:p>
          <a:p>
            <a:r>
              <a:rPr lang="en-US" baseline="0" dirty="0" smtClean="0"/>
              <a:t>And having a low self esteem does not just simply mean you think a little lesser of yourself than other people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C2E1BDCC-524F-2443-95F1-9DBCDA8542CB}" type="slidenum">
              <a:rPr lang="en-US" smtClean="0"/>
              <a:t>9</a:t>
            </a:fld>
            <a:endParaRPr lang="en-US"/>
          </a:p>
        </p:txBody>
      </p:sp>
    </p:spTree>
    <p:extLst>
      <p:ext uri="{BB962C8B-B14F-4D97-AF65-F5344CB8AC3E}">
        <p14:creationId xmlns:p14="http://schemas.microsoft.com/office/powerpoint/2010/main" val="753657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71C2FE3-6A51-6B4B-9067-50F80F323B6D}" type="datetimeFigureOut">
              <a:rPr lang="en-US" smtClean="0"/>
              <a:t>11/10/16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C2FE3-6A51-6B4B-9067-50F80F323B6D}"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C2FE3-6A51-6B4B-9067-50F80F323B6D}"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C2FE3-6A51-6B4B-9067-50F80F323B6D}"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8C738-EFCF-674C-BBA6-4BFF1D408DE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C2FE3-6A51-6B4B-9067-50F80F323B6D}"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71C2FE3-6A51-6B4B-9067-50F80F323B6D}" type="datetimeFigureOut">
              <a:rPr lang="en-US" smtClean="0"/>
              <a:t>11/10/16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71C2FE3-6A51-6B4B-9067-50F80F323B6D}" type="datetimeFigureOut">
              <a:rPr lang="en-US" smtClean="0"/>
              <a:t>11/10/16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1C2FE3-6A51-6B4B-9067-50F80F323B6D}"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1C2FE3-6A51-6B4B-9067-50F80F323B6D}"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1C2FE3-6A51-6B4B-9067-50F80F323B6D}"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1C2FE3-6A51-6B4B-9067-50F80F323B6D}"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1C2FE3-6A51-6B4B-9067-50F80F323B6D}"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1C2FE3-6A51-6B4B-9067-50F80F323B6D}" type="datetimeFigureOut">
              <a:rPr lang="en-US" smtClean="0"/>
              <a:t>11/10/16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1C2FE3-6A51-6B4B-9067-50F80F323B6D}" type="datetimeFigureOut">
              <a:rPr lang="en-US" smtClean="0"/>
              <a:t>11/10/16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C2FE3-6A51-6B4B-9067-50F80F323B6D}" type="datetimeFigureOut">
              <a:rPr lang="en-US" smtClean="0"/>
              <a:t>11/10/16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C2FE3-6A51-6B4B-9067-50F80F323B6D}"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C2FE3-6A51-6B4B-9067-50F80F323B6D}"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8C738-EFCF-674C-BBA6-4BFF1D408D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71C2FE3-6A51-6B4B-9067-50F80F323B6D}" type="datetimeFigureOut">
              <a:rPr lang="en-US" smtClean="0"/>
              <a:t>11/10/16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AE8C738-EFCF-674C-BBA6-4BFF1D408DE7}" type="slidenum">
              <a:rPr lang="en-US" smtClean="0"/>
              <a:t>‹#›</a:t>
            </a:fld>
            <a:endParaRPr lang="en-US"/>
          </a:p>
        </p:txBody>
      </p:sp>
    </p:spTree>
    <p:extLst>
      <p:ext uri="{BB962C8B-B14F-4D97-AF65-F5344CB8AC3E}">
        <p14:creationId xmlns:p14="http://schemas.microsoft.com/office/powerpoint/2010/main" val="880156396"/>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hyperlink" Target="https://youtu.be/F2hc2FLOdhI?t=463"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dirty="0" smtClean="0">
                <a:latin typeface="Oriya MN" charset="0"/>
                <a:ea typeface="Oriya MN" charset="0"/>
                <a:cs typeface="Oriya MN" charset="0"/>
              </a:rPr>
              <a:t>Mental Hygiene</a:t>
            </a:r>
            <a:endParaRPr lang="en-US" dirty="0">
              <a:latin typeface="Oriya MN" charset="0"/>
              <a:ea typeface="Oriya MN" charset="0"/>
              <a:cs typeface="Oriya MN" charset="0"/>
            </a:endParaRPr>
          </a:p>
        </p:txBody>
      </p:sp>
    </p:spTree>
    <p:extLst>
      <p:ext uri="{BB962C8B-B14F-4D97-AF65-F5344CB8AC3E}">
        <p14:creationId xmlns:p14="http://schemas.microsoft.com/office/powerpoint/2010/main" val="2111754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latin typeface="Oriya MN" charset="0"/>
                <a:ea typeface="Oriya MN" charset="0"/>
                <a:cs typeface="Oriya MN" charset="0"/>
              </a:rPr>
              <a:t>Low Self-Esteem</a:t>
            </a:r>
            <a:endParaRPr lang="en-US" dirty="0">
              <a:latin typeface="Oriya MN" charset="0"/>
              <a:ea typeface="Oriya MN" charset="0"/>
              <a:cs typeface="Oriya MN" charset="0"/>
            </a:endParaRPr>
          </a:p>
        </p:txBody>
      </p:sp>
      <p:sp>
        <p:nvSpPr>
          <p:cNvPr id="3" name="Content Placeholder 2"/>
          <p:cNvSpPr>
            <a:spLocks noGrp="1"/>
          </p:cNvSpPr>
          <p:nvPr>
            <p:ph idx="1"/>
          </p:nvPr>
        </p:nvSpPr>
        <p:spPr>
          <a:xfrm>
            <a:off x="1120000" y="1825625"/>
            <a:ext cx="4599156" cy="4351338"/>
          </a:xfrm>
        </p:spPr>
        <p:txBody>
          <a:bodyPr>
            <a:normAutofit/>
          </a:bodyPr>
          <a:lstStyle/>
          <a:p>
            <a:r>
              <a:rPr lang="en-US" dirty="0" smtClean="0"/>
              <a:t>Major Depression</a:t>
            </a:r>
          </a:p>
          <a:p>
            <a:r>
              <a:rPr lang="en-US" dirty="0" smtClean="0"/>
              <a:t>Anxiety Disorders</a:t>
            </a:r>
          </a:p>
          <a:p>
            <a:r>
              <a:rPr lang="en-US" dirty="0" smtClean="0"/>
              <a:t>Drug Addiction</a:t>
            </a:r>
          </a:p>
          <a:p>
            <a:r>
              <a:rPr lang="en-US" dirty="0" smtClean="0"/>
              <a:t>Alcoholism</a:t>
            </a:r>
          </a:p>
          <a:p>
            <a:pPr marL="0" indent="0">
              <a:buNone/>
            </a:pPr>
            <a:r>
              <a:rPr lang="en-US" dirty="0" smtClean="0"/>
              <a:t>(</a:t>
            </a:r>
            <a:r>
              <a:rPr lang="en-US" i="1" dirty="0" smtClean="0"/>
              <a:t>Silverstone &amp; </a:t>
            </a:r>
            <a:r>
              <a:rPr lang="en-US" i="1" dirty="0" err="1" smtClean="0"/>
              <a:t>Salsali</a:t>
            </a:r>
            <a:r>
              <a:rPr lang="en-US" i="1" dirty="0" smtClean="0"/>
              <a:t>, 2003)</a:t>
            </a:r>
          </a:p>
          <a:p>
            <a:endParaRPr lang="en-US" dirty="0"/>
          </a:p>
        </p:txBody>
      </p:sp>
      <p:sp>
        <p:nvSpPr>
          <p:cNvPr id="5" name="Content Placeholder 2"/>
          <p:cNvSpPr txBox="1">
            <a:spLocks/>
          </p:cNvSpPr>
          <p:nvPr/>
        </p:nvSpPr>
        <p:spPr>
          <a:xfrm>
            <a:off x="5558118" y="1825625"/>
            <a:ext cx="627529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Resist Positive Feedback</a:t>
            </a:r>
          </a:p>
          <a:p>
            <a:r>
              <a:rPr lang="en-US" sz="2400" dirty="0" smtClean="0"/>
              <a:t>Negative reaction to positive affirmations</a:t>
            </a:r>
          </a:p>
          <a:p>
            <a:r>
              <a:rPr lang="en-US" sz="2400" dirty="0" smtClean="0"/>
              <a:t>More hurt by failure and rejection</a:t>
            </a:r>
          </a:p>
          <a:p>
            <a:r>
              <a:rPr lang="en-US" sz="2400" dirty="0" smtClean="0"/>
              <a:t>More vulnerable to stress and anxiety</a:t>
            </a:r>
          </a:p>
          <a:p>
            <a:r>
              <a:rPr lang="en-US" sz="2400" dirty="0" smtClean="0"/>
              <a:t>Takes longer to recover from failure and rejection</a:t>
            </a:r>
          </a:p>
          <a:p>
            <a:pPr marL="0" indent="0">
              <a:buFont typeface="Arial" panose="020B0604020202020204" pitchFamily="34" charset="0"/>
              <a:buNone/>
            </a:pPr>
            <a:r>
              <a:rPr lang="en-US" sz="2400" dirty="0" smtClean="0"/>
              <a:t>(</a:t>
            </a:r>
            <a:r>
              <a:rPr lang="en-US" sz="2400" i="1" dirty="0" smtClean="0"/>
              <a:t>Winch, 2016)</a:t>
            </a:r>
          </a:p>
          <a:p>
            <a:endParaRPr lang="en-US" dirty="0"/>
          </a:p>
        </p:txBody>
      </p:sp>
    </p:spTree>
    <p:extLst>
      <p:ext uri="{BB962C8B-B14F-4D97-AF65-F5344CB8AC3E}">
        <p14:creationId xmlns:p14="http://schemas.microsoft.com/office/powerpoint/2010/main" val="63809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latin typeface="Oriya MN" charset="0"/>
                <a:ea typeface="Oriya MN" charset="0"/>
                <a:cs typeface="Oriya MN" charset="0"/>
              </a:rPr>
              <a:t>Does It Really Matter?</a:t>
            </a:r>
            <a:endParaRPr lang="en-US" dirty="0">
              <a:latin typeface="Oriya MN" charset="0"/>
              <a:ea typeface="Oriya MN" charset="0"/>
              <a:cs typeface="Oriya MN" charset="0"/>
            </a:endParaRPr>
          </a:p>
        </p:txBody>
      </p:sp>
      <p:sp>
        <p:nvSpPr>
          <p:cNvPr id="3" name="Content Placeholder 2"/>
          <p:cNvSpPr>
            <a:spLocks noGrp="1"/>
          </p:cNvSpPr>
          <p:nvPr>
            <p:ph idx="1"/>
          </p:nvPr>
        </p:nvSpPr>
        <p:spPr/>
        <p:txBody>
          <a:bodyPr/>
          <a:lstStyle/>
          <a:p>
            <a:r>
              <a:rPr lang="en-US" dirty="0" smtClean="0"/>
              <a:t>University of Iowa High School vs. Ivy League</a:t>
            </a:r>
          </a:p>
          <a:p>
            <a:r>
              <a:rPr lang="en-US" dirty="0" smtClean="0"/>
              <a:t>Taylor, Locke, Lee and Gist (1984)</a:t>
            </a:r>
          </a:p>
          <a:p>
            <a:r>
              <a:rPr lang="en-US" dirty="0" smtClean="0"/>
              <a:t>Tuckman and Sexton (1992)</a:t>
            </a:r>
          </a:p>
          <a:p>
            <a:r>
              <a:rPr lang="en-US" dirty="0" err="1" smtClean="0"/>
              <a:t>Stankov</a:t>
            </a:r>
            <a:r>
              <a:rPr lang="en-US" dirty="0" smtClean="0"/>
              <a:t>, </a:t>
            </a:r>
            <a:r>
              <a:rPr lang="en-US" dirty="0" err="1" smtClean="0"/>
              <a:t>Morony</a:t>
            </a:r>
            <a:r>
              <a:rPr lang="en-US" dirty="0"/>
              <a:t> </a:t>
            </a:r>
            <a:r>
              <a:rPr lang="en-US" dirty="0" smtClean="0"/>
              <a:t>and </a:t>
            </a:r>
            <a:r>
              <a:rPr lang="en-US" dirty="0" err="1" smtClean="0"/>
              <a:t>Yim</a:t>
            </a:r>
            <a:r>
              <a:rPr lang="en-US" dirty="0" smtClean="0"/>
              <a:t> Ping</a:t>
            </a:r>
          </a:p>
          <a:p>
            <a:pPr marL="0" indent="0">
              <a:buNone/>
            </a:pPr>
            <a:r>
              <a:rPr lang="en-US" dirty="0" smtClean="0"/>
              <a:t>(Briggs, 2014)</a:t>
            </a:r>
          </a:p>
        </p:txBody>
      </p:sp>
    </p:spTree>
    <p:extLst>
      <p:ext uri="{BB962C8B-B14F-4D97-AF65-F5344CB8AC3E}">
        <p14:creationId xmlns:p14="http://schemas.microsoft.com/office/powerpoint/2010/main" val="1994795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latin typeface="Oriya MN" charset="0"/>
                <a:ea typeface="Oriya MN" charset="0"/>
                <a:cs typeface="Oriya MN" charset="0"/>
              </a:rPr>
              <a:t>Where to start?</a:t>
            </a:r>
            <a:endParaRPr lang="en-US" dirty="0">
              <a:latin typeface="Oriya MN" charset="0"/>
              <a:ea typeface="Oriya MN" charset="0"/>
              <a:cs typeface="Oriya MN" charset="0"/>
            </a:endParaRPr>
          </a:p>
        </p:txBody>
      </p:sp>
      <p:sp>
        <p:nvSpPr>
          <p:cNvPr id="3" name="Content Placeholder 2"/>
          <p:cNvSpPr>
            <a:spLocks noGrp="1"/>
          </p:cNvSpPr>
          <p:nvPr>
            <p:ph idx="1"/>
          </p:nvPr>
        </p:nvSpPr>
        <p:spPr/>
        <p:txBody>
          <a:bodyPr/>
          <a:lstStyle/>
          <a:p>
            <a:r>
              <a:rPr lang="en-US" dirty="0" smtClean="0"/>
              <a:t>Decrease negative talk</a:t>
            </a:r>
          </a:p>
          <a:p>
            <a:r>
              <a:rPr lang="en-US" dirty="0" smtClean="0"/>
              <a:t>Positive talk</a:t>
            </a:r>
          </a:p>
          <a:p>
            <a:r>
              <a:rPr lang="en-US" dirty="0" smtClean="0"/>
              <a:t>Distractions</a:t>
            </a:r>
          </a:p>
          <a:p>
            <a:r>
              <a:rPr lang="en-US" dirty="0" smtClean="0"/>
              <a:t>Don’t expect the impossible</a:t>
            </a:r>
          </a:p>
          <a:p>
            <a:r>
              <a:rPr lang="en-US" dirty="0" smtClean="0"/>
              <a:t>Don’t get discouraged</a:t>
            </a:r>
          </a:p>
          <a:p>
            <a:r>
              <a:rPr lang="en-US" dirty="0" smtClean="0"/>
              <a:t>Tell other people</a:t>
            </a:r>
            <a:endParaRPr lang="en-US" dirty="0"/>
          </a:p>
        </p:txBody>
      </p:sp>
    </p:spTree>
    <p:extLst>
      <p:ext uri="{BB962C8B-B14F-4D97-AF65-F5344CB8AC3E}">
        <p14:creationId xmlns:p14="http://schemas.microsoft.com/office/powerpoint/2010/main" val="1028804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latin typeface="Oriya MN" charset="0"/>
                <a:ea typeface="Oriya MN" charset="0"/>
                <a:cs typeface="Oriya MN" charset="0"/>
              </a:rPr>
              <a:t>Citations</a:t>
            </a:r>
            <a:endParaRPr lang="en-US" dirty="0">
              <a:latin typeface="Oriya MN" charset="0"/>
              <a:ea typeface="Oriya MN" charset="0"/>
              <a:cs typeface="Oriya MN" charset="0"/>
            </a:endParaRPr>
          </a:p>
        </p:txBody>
      </p:sp>
      <p:sp>
        <p:nvSpPr>
          <p:cNvPr id="3" name="Content Placeholder 2"/>
          <p:cNvSpPr>
            <a:spLocks noGrp="1"/>
          </p:cNvSpPr>
          <p:nvPr>
            <p:ph idx="1"/>
          </p:nvPr>
        </p:nvSpPr>
        <p:spPr/>
        <p:txBody>
          <a:bodyPr>
            <a:normAutofit/>
          </a:bodyPr>
          <a:lstStyle/>
          <a:p>
            <a:r>
              <a:rPr lang="en-US" sz="2000" i="1" dirty="0"/>
              <a:t>Band-Aid on Finger</a:t>
            </a:r>
            <a:r>
              <a:rPr lang="en-US" sz="2000" dirty="0"/>
              <a:t> [photograph]. Retrieved November 12, 2016, from </a:t>
            </a:r>
            <a:r>
              <a:rPr lang="en-US" sz="2000" dirty="0" smtClean="0"/>
              <a:t>	http</a:t>
            </a:r>
            <a:r>
              <a:rPr lang="en-US" sz="2000" dirty="0"/>
              <a:t>://www.snogg.com/feil?item=%</a:t>
            </a:r>
            <a:r>
              <a:rPr lang="en-US" sz="2000" dirty="0" smtClean="0"/>
              <a:t>2fproducts%2fband-aid%2fsoft1-band-aid-and-	</a:t>
            </a:r>
            <a:r>
              <a:rPr lang="en-US" sz="2000" dirty="0" err="1" smtClean="0"/>
              <a:t>dispenser&amp;user</a:t>
            </a:r>
            <a:r>
              <a:rPr lang="en-US" sz="2000" dirty="0" smtClean="0"/>
              <a:t>=extranet%5cAnonymous&amp;site=</a:t>
            </a:r>
            <a:r>
              <a:rPr lang="en-US" sz="2000" dirty="0" err="1" smtClean="0"/>
              <a:t>snoggcom</a:t>
            </a:r>
            <a:endParaRPr lang="en-US" sz="2000" dirty="0"/>
          </a:p>
          <a:p>
            <a:r>
              <a:rPr lang="en-US" sz="2000" dirty="0" smtClean="0"/>
              <a:t>Briggs</a:t>
            </a:r>
            <a:r>
              <a:rPr lang="en-US" sz="2000" dirty="0"/>
              <a:t>, S. (July 5, 2014). Why Self-Esteem Hurts Learning But </a:t>
            </a:r>
            <a:r>
              <a:rPr lang="en-US" sz="2000" dirty="0" smtClean="0"/>
              <a:t>Self-Confidence </a:t>
            </a:r>
            <a:r>
              <a:rPr lang="en-US" sz="2000" dirty="0"/>
              <a:t>Does The </a:t>
            </a:r>
            <a:r>
              <a:rPr lang="en-US" sz="2000" dirty="0" smtClean="0"/>
              <a:t>	Opposite</a:t>
            </a:r>
            <a:r>
              <a:rPr lang="en-US" sz="2000" dirty="0"/>
              <a:t>. Retrieved November 9, 2016, </a:t>
            </a:r>
            <a:r>
              <a:rPr lang="en-US" sz="2000" dirty="0" smtClean="0"/>
              <a:t>from 	http</a:t>
            </a:r>
            <a:r>
              <a:rPr lang="en-US" sz="2000" dirty="0"/>
              <a:t>://</a:t>
            </a:r>
            <a:r>
              <a:rPr lang="en-US" sz="2000" dirty="0" err="1" smtClean="0"/>
              <a:t>www.opencolleges.edu.au</a:t>
            </a:r>
            <a:r>
              <a:rPr lang="en-US" sz="2000" dirty="0" smtClean="0"/>
              <a:t>/informed/features/self-efficacy-and-learning/</a:t>
            </a:r>
          </a:p>
          <a:p>
            <a:r>
              <a:rPr lang="en-US" sz="2000" dirty="0" smtClean="0"/>
              <a:t>Byrne</a:t>
            </a:r>
            <a:r>
              <a:rPr lang="en-US" sz="2000" dirty="0"/>
              <a:t>, P. (2000). Stigma of mental illness and ways of diminishing it. Advances in </a:t>
            </a:r>
            <a:r>
              <a:rPr lang="en-US" sz="2000" dirty="0" smtClean="0"/>
              <a:t>Psychiatric 	Treatment</a:t>
            </a:r>
            <a:r>
              <a:rPr lang="en-US" sz="2000" dirty="0"/>
              <a:t>, 6(1), 65-72. </a:t>
            </a:r>
            <a:r>
              <a:rPr lang="en-US" sz="2000" dirty="0" smtClean="0"/>
              <a:t>doi:10.1192/apt.6.1.65</a:t>
            </a:r>
          </a:p>
          <a:p>
            <a:r>
              <a:rPr lang="en-US" sz="2000" dirty="0"/>
              <a:t>Centers for Disease Control and Prevention (2016). Leading Causes of Death. Retrieved </a:t>
            </a:r>
            <a:r>
              <a:rPr lang="en-US" sz="2000" dirty="0" smtClean="0"/>
              <a:t>	November </a:t>
            </a:r>
            <a:r>
              <a:rPr lang="en-US" sz="2000" dirty="0"/>
              <a:t>10, 2016, from http://</a:t>
            </a:r>
            <a:r>
              <a:rPr lang="en-US" sz="2000" dirty="0" smtClean="0"/>
              <a:t>www.cdc.gov/nchs/fastats/leading-causes-of-	</a:t>
            </a:r>
            <a:r>
              <a:rPr lang="en-US" sz="2000" dirty="0" err="1" smtClean="0"/>
              <a:t>death.htm</a:t>
            </a:r>
            <a:endParaRPr lang="en-US" sz="2000" dirty="0"/>
          </a:p>
          <a:p>
            <a:endParaRPr lang="en-US" sz="2400" dirty="0"/>
          </a:p>
          <a:p>
            <a:endParaRPr lang="en-US" dirty="0" smtClean="0"/>
          </a:p>
          <a:p>
            <a:endParaRPr lang="en-US" dirty="0"/>
          </a:p>
        </p:txBody>
      </p:sp>
    </p:spTree>
    <p:extLst>
      <p:ext uri="{BB962C8B-B14F-4D97-AF65-F5344CB8AC3E}">
        <p14:creationId xmlns:p14="http://schemas.microsoft.com/office/powerpoint/2010/main" val="1723212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latin typeface="Oriya MN" charset="0"/>
                <a:ea typeface="Oriya MN" charset="0"/>
                <a:cs typeface="Oriya MN" charset="0"/>
              </a:rPr>
              <a:t>Citations</a:t>
            </a:r>
            <a:endParaRPr lang="en-US" dirty="0">
              <a:latin typeface="Oriya MN" charset="0"/>
              <a:ea typeface="Oriya MN" charset="0"/>
              <a:cs typeface="Oriya MN" charset="0"/>
            </a:endParaRPr>
          </a:p>
        </p:txBody>
      </p:sp>
      <p:sp>
        <p:nvSpPr>
          <p:cNvPr id="3" name="Content Placeholder 2"/>
          <p:cNvSpPr>
            <a:spLocks noGrp="1"/>
          </p:cNvSpPr>
          <p:nvPr>
            <p:ph idx="1"/>
          </p:nvPr>
        </p:nvSpPr>
        <p:spPr/>
        <p:txBody>
          <a:bodyPr>
            <a:normAutofit/>
          </a:bodyPr>
          <a:lstStyle/>
          <a:p>
            <a:r>
              <a:rPr lang="en-US" sz="2400" dirty="0"/>
              <a:t>DEWART</a:t>
            </a:r>
            <a:r>
              <a:rPr lang="en-US" sz="2000" dirty="0"/>
              <a:t>, D. B. (1981). </a:t>
            </a:r>
            <a:r>
              <a:rPr lang="en-US" sz="2000" i="1" dirty="0"/>
              <a:t>THE EFFECTS OF FOCUS OF ATTENTION AND PERCEIVED  TASK </a:t>
            </a:r>
            <a:r>
              <a:rPr lang="en-US" sz="2000" i="1" dirty="0" smtClean="0"/>
              <a:t>	DIFFICULTY </a:t>
            </a:r>
            <a:r>
              <a:rPr lang="en-US" sz="2000" i="1" dirty="0"/>
              <a:t>UPON  TASK PERFORMANCE AND EFFORT EXPENDITURE BY LOW AND HIGH </a:t>
            </a:r>
            <a:r>
              <a:rPr lang="en-US" sz="2000" i="1" dirty="0" smtClean="0"/>
              <a:t>	SELF </a:t>
            </a:r>
            <a:r>
              <a:rPr lang="en-US" sz="2000" i="1" dirty="0"/>
              <a:t>ESTEEM  INDIVIDUALS </a:t>
            </a:r>
            <a:r>
              <a:rPr lang="en-US" sz="2000" dirty="0"/>
              <a:t>(Order No. 8124560). Available from ProQuest Dissertations &amp; </a:t>
            </a:r>
            <a:r>
              <a:rPr lang="en-US" sz="2000" dirty="0" smtClean="0"/>
              <a:t>Theses </a:t>
            </a:r>
            <a:r>
              <a:rPr lang="en-US" sz="2000" dirty="0"/>
              <a:t>A&amp;I. (303207391). Retrieved November 9, 2016, from </a:t>
            </a:r>
            <a:r>
              <a:rPr lang="en-US" sz="2000" dirty="0" smtClean="0"/>
              <a:t>	http</a:t>
            </a:r>
            <a:r>
              <a:rPr lang="en-US" sz="2000" dirty="0"/>
              <a:t>://webproxy.potsdam.edu:2048/</a:t>
            </a:r>
            <a:r>
              <a:rPr lang="en-US" sz="2000" dirty="0" err="1"/>
              <a:t>login?url</a:t>
            </a:r>
            <a:r>
              <a:rPr lang="en-US" sz="2000" dirty="0"/>
              <a:t>=http://</a:t>
            </a:r>
            <a:r>
              <a:rPr lang="en-US" sz="2000" dirty="0" err="1"/>
              <a:t>search.proquest.com</a:t>
            </a:r>
            <a:r>
              <a:rPr lang="en-US" sz="2000" dirty="0"/>
              <a:t>/</a:t>
            </a:r>
            <a:r>
              <a:rPr lang="en-US" sz="2000" dirty="0" err="1"/>
              <a:t>docv</a:t>
            </a:r>
            <a:r>
              <a:rPr lang="en-US" sz="2000" dirty="0"/>
              <a:t>	</a:t>
            </a:r>
            <a:r>
              <a:rPr lang="en-US" sz="2000" dirty="0" err="1" smtClean="0"/>
              <a:t>iew</a:t>
            </a:r>
            <a:r>
              <a:rPr lang="en-US" sz="2000" dirty="0" smtClean="0"/>
              <a:t>/303207391?accountid=14170</a:t>
            </a:r>
          </a:p>
          <a:p>
            <a:r>
              <a:rPr lang="en-US" sz="2000" dirty="0" err="1" smtClean="0"/>
              <a:t>Rallier</a:t>
            </a:r>
            <a:r>
              <a:rPr lang="en-US" sz="2000" dirty="0" smtClean="0"/>
              <a:t> (2013). </a:t>
            </a:r>
            <a:r>
              <a:rPr lang="en-US" sz="2000" i="1" dirty="0" smtClean="0"/>
              <a:t>Cut Finger</a:t>
            </a:r>
            <a:r>
              <a:rPr lang="en-US" sz="2000" dirty="0" smtClean="0"/>
              <a:t> [photograph]. </a:t>
            </a:r>
            <a:r>
              <a:rPr lang="en-US" sz="2000" dirty="0"/>
              <a:t>Retrieved </a:t>
            </a:r>
            <a:r>
              <a:rPr lang="en-US" sz="2000" dirty="0" smtClean="0"/>
              <a:t>November 12, 2016, from 	http</a:t>
            </a:r>
            <a:r>
              <a:rPr lang="en-US" sz="2000" dirty="0"/>
              <a:t>://</a:t>
            </a:r>
            <a:r>
              <a:rPr lang="en-US" sz="2000" dirty="0" smtClean="0"/>
              <a:t>www.tested.com/art/makers/453775-shop-safety-2262012/comments</a:t>
            </a:r>
            <a:r>
              <a:rPr lang="en-US" sz="2000" dirty="0"/>
              <a:t>/?</a:t>
            </a:r>
            <a:r>
              <a:rPr lang="en-US" sz="2000" dirty="0" smtClean="0"/>
              <a:t>p=2</a:t>
            </a:r>
          </a:p>
          <a:p>
            <a:r>
              <a:rPr lang="en-US" sz="2000" dirty="0"/>
              <a:t>SANE Australia (2013). A life without stigma: A SANE Report. SANE Australia 	</a:t>
            </a:r>
            <a:endParaRPr lang="en-US" sz="2000" dirty="0" smtClean="0"/>
          </a:p>
          <a:p>
            <a:endParaRPr lang="en-US" sz="2000" dirty="0"/>
          </a:p>
          <a:p>
            <a:endParaRPr lang="en-US" sz="2000" dirty="0" smtClean="0"/>
          </a:p>
          <a:p>
            <a:endParaRPr lang="en-US" sz="2000" i="1" dirty="0"/>
          </a:p>
        </p:txBody>
      </p:sp>
    </p:spTree>
    <p:extLst>
      <p:ext uri="{BB962C8B-B14F-4D97-AF65-F5344CB8AC3E}">
        <p14:creationId xmlns:p14="http://schemas.microsoft.com/office/powerpoint/2010/main" val="517906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latin typeface="Oriya MN" charset="0"/>
                <a:ea typeface="Oriya MN" charset="0"/>
                <a:cs typeface="Oriya MN" charset="0"/>
              </a:rPr>
              <a:t>Citations</a:t>
            </a:r>
            <a:endParaRPr lang="en-US" dirty="0">
              <a:latin typeface="Oriya MN" charset="0"/>
              <a:ea typeface="Oriya MN" charset="0"/>
              <a:cs typeface="Oriya MN" charset="0"/>
            </a:endParaRPr>
          </a:p>
        </p:txBody>
      </p:sp>
      <p:sp>
        <p:nvSpPr>
          <p:cNvPr id="3" name="Content Placeholder 2"/>
          <p:cNvSpPr>
            <a:spLocks noGrp="1"/>
          </p:cNvSpPr>
          <p:nvPr>
            <p:ph idx="1"/>
          </p:nvPr>
        </p:nvSpPr>
        <p:spPr/>
        <p:txBody>
          <a:bodyPr>
            <a:normAutofit/>
          </a:bodyPr>
          <a:lstStyle/>
          <a:p>
            <a:r>
              <a:rPr lang="en-US" sz="2000" dirty="0"/>
              <a:t>Silverstone, P. H., &amp; </a:t>
            </a:r>
            <a:r>
              <a:rPr lang="en-US" sz="2000" dirty="0" err="1"/>
              <a:t>Salsali</a:t>
            </a:r>
            <a:r>
              <a:rPr lang="en-US" sz="2000" dirty="0"/>
              <a:t>, M. (2003). Low self-esteem and psychiatric patients: Part I – The 	relationship between low self-esteem and psychiatric diagnosis. </a:t>
            </a:r>
            <a:r>
              <a:rPr lang="en-US" sz="2000" i="1" dirty="0"/>
              <a:t>Annals of General 	Hospital Psychiatry</a:t>
            </a:r>
            <a:r>
              <a:rPr lang="en-US" sz="2000" dirty="0"/>
              <a:t>, </a:t>
            </a:r>
            <a:r>
              <a:rPr lang="en-US" sz="2000" i="1" dirty="0"/>
              <a:t>2</a:t>
            </a:r>
            <a:r>
              <a:rPr lang="en-US" sz="2000" dirty="0"/>
              <a:t>, 2. http://</a:t>
            </a:r>
            <a:r>
              <a:rPr lang="en-US" sz="2000" dirty="0" smtClean="0"/>
              <a:t>doi.org/10.1186/1475-2832-2-2</a:t>
            </a:r>
          </a:p>
          <a:p>
            <a:r>
              <a:rPr lang="en-US" sz="2000" dirty="0" smtClean="0"/>
              <a:t>University of California Davis Medical Center (</a:t>
            </a:r>
            <a:r>
              <a:rPr lang="en-US" sz="2000" dirty="0" err="1" smtClean="0"/>
              <a:t>n.d.</a:t>
            </a:r>
            <a:r>
              <a:rPr lang="en-US" sz="2000" dirty="0" smtClean="0"/>
              <a:t>). Self-Esteem. </a:t>
            </a:r>
            <a:r>
              <a:rPr lang="en-US" sz="2000" dirty="0"/>
              <a:t>Retrieved November 9, 2016, </a:t>
            </a:r>
            <a:r>
              <a:rPr lang="en-US" sz="2000" dirty="0" smtClean="0"/>
              <a:t>	from </a:t>
            </a:r>
            <a:r>
              <a:rPr lang="en-US" sz="2000" dirty="0"/>
              <a:t>https://</a:t>
            </a:r>
            <a:r>
              <a:rPr lang="en-US" sz="2000" dirty="0" smtClean="0"/>
              <a:t>www.ucdmc.ucdavis.edu/hr/hrdepts/asap/Documents/</a:t>
            </a:r>
            <a:r>
              <a:rPr lang="en-US" sz="2000" dirty="0" err="1" smtClean="0"/>
              <a:t>Self_esteem.pdf</a:t>
            </a:r>
            <a:endParaRPr lang="en-US" sz="2000" dirty="0" smtClean="0"/>
          </a:p>
          <a:p>
            <a:r>
              <a:rPr lang="en-US" sz="2000" dirty="0"/>
              <a:t>U.S. Department of Health and Human Services (2014). Mental Health Myths and Facts. </a:t>
            </a:r>
            <a:r>
              <a:rPr lang="en-US" sz="2000" dirty="0" smtClean="0"/>
              <a:t>	Retrieved </a:t>
            </a:r>
            <a:r>
              <a:rPr lang="en-US" sz="2000" dirty="0"/>
              <a:t>November 10, 2016, from https://</a:t>
            </a:r>
            <a:r>
              <a:rPr lang="en-US" sz="2000" dirty="0" smtClean="0"/>
              <a:t>www.mentalhealth.gov/basics/myths-	facts/</a:t>
            </a:r>
            <a:r>
              <a:rPr lang="en-US" sz="2000" dirty="0" err="1" smtClean="0"/>
              <a:t>index.html</a:t>
            </a:r>
            <a:endParaRPr lang="en-US" sz="2000" dirty="0" smtClean="0"/>
          </a:p>
          <a:p>
            <a:endParaRPr lang="en-US" dirty="0"/>
          </a:p>
          <a:p>
            <a:endParaRPr lang="en-US" dirty="0"/>
          </a:p>
        </p:txBody>
      </p:sp>
    </p:spTree>
    <p:extLst>
      <p:ext uri="{BB962C8B-B14F-4D97-AF65-F5344CB8AC3E}">
        <p14:creationId xmlns:p14="http://schemas.microsoft.com/office/powerpoint/2010/main" val="1559547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latin typeface="Oriya MN" charset="0"/>
                <a:ea typeface="Oriya MN" charset="0"/>
                <a:cs typeface="Oriya MN" charset="0"/>
              </a:rPr>
              <a:t>Citations</a:t>
            </a:r>
            <a:endParaRPr lang="en-US" dirty="0">
              <a:latin typeface="Oriya MN" charset="0"/>
              <a:ea typeface="Oriya MN" charset="0"/>
              <a:cs typeface="Oriya MN" charset="0"/>
            </a:endParaRPr>
          </a:p>
        </p:txBody>
      </p:sp>
      <p:sp>
        <p:nvSpPr>
          <p:cNvPr id="3" name="Content Placeholder 2"/>
          <p:cNvSpPr>
            <a:spLocks noGrp="1"/>
          </p:cNvSpPr>
          <p:nvPr>
            <p:ph idx="1"/>
          </p:nvPr>
        </p:nvSpPr>
        <p:spPr/>
        <p:txBody>
          <a:bodyPr/>
          <a:lstStyle/>
          <a:p>
            <a:r>
              <a:rPr lang="en-US" sz="2000" dirty="0"/>
              <a:t>Victoria State Government Better Health Channel (August, 2014). Self esteem. Retrieved 	November 12, 2016, from 	https://</a:t>
            </a:r>
            <a:r>
              <a:rPr lang="en-US" sz="2000" dirty="0" err="1" smtClean="0"/>
              <a:t>www.betterhealth.vic.gov.au</a:t>
            </a:r>
            <a:r>
              <a:rPr lang="en-US" sz="2000" dirty="0" smtClean="0"/>
              <a:t>/health/</a:t>
            </a:r>
            <a:r>
              <a:rPr lang="en-US" sz="2000" dirty="0" err="1" smtClean="0"/>
              <a:t>healthyliving</a:t>
            </a:r>
            <a:r>
              <a:rPr lang="en-US" sz="2000" dirty="0" smtClean="0"/>
              <a:t>/self-esteem</a:t>
            </a:r>
          </a:p>
          <a:p>
            <a:r>
              <a:rPr lang="en-US" sz="2000" dirty="0" smtClean="0"/>
              <a:t>Winch, G. (November, 2014). Guy Winch: Why we all need to practice emotional first aid 	[Video file]. </a:t>
            </a:r>
            <a:r>
              <a:rPr lang="en-US" sz="2000" dirty="0"/>
              <a:t>Retrieved November 9, 2016, from </a:t>
            </a:r>
            <a:r>
              <a:rPr lang="en-US" sz="2000" dirty="0" smtClean="0"/>
              <a:t>	https</a:t>
            </a:r>
            <a:r>
              <a:rPr lang="en-US" sz="2000" dirty="0"/>
              <a:t>://</a:t>
            </a:r>
            <a:r>
              <a:rPr lang="en-US" sz="2000" dirty="0" smtClean="0"/>
              <a:t>www.ted.com/talks/</a:t>
            </a:r>
            <a:r>
              <a:rPr lang="en-US" sz="2000" dirty="0" err="1" smtClean="0"/>
              <a:t>guy_winch_the_case_for_emotional_hygiene</a:t>
            </a:r>
            <a:endParaRPr lang="en-US" sz="2000" dirty="0" smtClean="0"/>
          </a:p>
          <a:p>
            <a:r>
              <a:rPr lang="en-US" sz="2000" dirty="0" smtClean="0"/>
              <a:t>Winch</a:t>
            </a:r>
            <a:r>
              <a:rPr lang="en-US" sz="2000" dirty="0"/>
              <a:t>, G. (October 15, 2016). 10 Things You Didn’t Know About Self-Esteem. Retrieved </a:t>
            </a:r>
            <a:r>
              <a:rPr lang="en-US" sz="2000" dirty="0" smtClean="0"/>
              <a:t>	November </a:t>
            </a:r>
            <a:r>
              <a:rPr lang="en-US" sz="2000" dirty="0"/>
              <a:t>10, 2016, from https://</a:t>
            </a:r>
            <a:r>
              <a:rPr lang="en-US" sz="2000" dirty="0" err="1"/>
              <a:t>www.psychologytoday.com</a:t>
            </a:r>
            <a:r>
              <a:rPr lang="en-US" sz="2000" dirty="0"/>
              <a:t>/blog/the-squeaky-	wheel/201410/10-things-you-didnt-know-about-self-esteem</a:t>
            </a:r>
          </a:p>
          <a:p>
            <a:endParaRPr lang="en-US" dirty="0" smtClean="0"/>
          </a:p>
          <a:p>
            <a:endParaRPr lang="en-US" dirty="0"/>
          </a:p>
        </p:txBody>
      </p:sp>
    </p:spTree>
    <p:extLst>
      <p:ext uri="{BB962C8B-B14F-4D97-AF65-F5344CB8AC3E}">
        <p14:creationId xmlns:p14="http://schemas.microsoft.com/office/powerpoint/2010/main" val="1060773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0" y="0"/>
            <a:ext cx="12192000" cy="6858000"/>
          </a:xfrm>
          <a:prstGeom prst="rect">
            <a:avLst/>
          </a:prstGeom>
        </p:spPr>
      </p:pic>
      <p:sp>
        <p:nvSpPr>
          <p:cNvPr id="6" name="Rectangle 5"/>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3893620" y="0"/>
            <a:ext cx="4686560" cy="6858000"/>
          </a:xfrm>
          <a:prstGeom prst="rect">
            <a:avLst/>
          </a:prstGeom>
        </p:spPr>
      </p:pic>
    </p:spTree>
    <p:extLst>
      <p:ext uri="{BB962C8B-B14F-4D97-AF65-F5344CB8AC3E}">
        <p14:creationId xmlns:p14="http://schemas.microsoft.com/office/powerpoint/2010/main" val="1503367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099227" y="0"/>
            <a:ext cx="5993546" cy="6858000"/>
          </a:xfrm>
          <a:prstGeom prst="rect">
            <a:avLst/>
          </a:prstGeom>
        </p:spPr>
      </p:pic>
    </p:spTree>
    <p:extLst>
      <p:ext uri="{BB962C8B-B14F-4D97-AF65-F5344CB8AC3E}">
        <p14:creationId xmlns:p14="http://schemas.microsoft.com/office/powerpoint/2010/main" val="409389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0" y="0"/>
            <a:ext cx="12191999" cy="6858000"/>
          </a:xfrm>
        </p:spPr>
        <p:txBody>
          <a:bodyPr>
            <a:normAutofit/>
          </a:bodyPr>
          <a:lstStyle/>
          <a:p>
            <a:pPr algn="ctr"/>
            <a:r>
              <a:rPr lang="en-US" sz="10000" dirty="0" smtClean="0">
                <a:latin typeface="Oriya MN" charset="0"/>
                <a:ea typeface="Oriya MN" charset="0"/>
                <a:cs typeface="Oriya MN" charset="0"/>
              </a:rPr>
              <a:t>Why?</a:t>
            </a:r>
            <a:endParaRPr lang="en-US" sz="10000" dirty="0">
              <a:latin typeface="Oriya MN" charset="0"/>
              <a:ea typeface="Oriya MN" charset="0"/>
              <a:cs typeface="Oriya MN" charset="0"/>
            </a:endParaRPr>
          </a:p>
        </p:txBody>
      </p:sp>
    </p:spTree>
    <p:extLst>
      <p:ext uri="{BB962C8B-B14F-4D97-AF65-F5344CB8AC3E}">
        <p14:creationId xmlns:p14="http://schemas.microsoft.com/office/powerpoint/2010/main" val="1719784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540933" y="12700"/>
            <a:ext cx="9127067" cy="6845300"/>
          </a:xfrm>
          <a:prstGeom prst="rect">
            <a:avLst/>
          </a:prstGeom>
        </p:spPr>
      </p:pic>
    </p:spTree>
    <p:extLst>
      <p:ext uri="{BB962C8B-B14F-4D97-AF65-F5344CB8AC3E}">
        <p14:creationId xmlns:p14="http://schemas.microsoft.com/office/powerpoint/2010/main" val="1176821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latin typeface="Oriya MN" charset="0"/>
                <a:ea typeface="Oriya MN" charset="0"/>
                <a:cs typeface="Oriya MN" charset="0"/>
              </a:rPr>
              <a:t>Stigma</a:t>
            </a:r>
            <a:endParaRPr lang="en-US" dirty="0">
              <a:latin typeface="Oriya MN" charset="0"/>
              <a:ea typeface="Oriya MN" charset="0"/>
              <a:cs typeface="Oriya MN" charset="0"/>
            </a:endParaRPr>
          </a:p>
        </p:txBody>
      </p:sp>
      <p:sp>
        <p:nvSpPr>
          <p:cNvPr id="3" name="Content Placeholder 2"/>
          <p:cNvSpPr>
            <a:spLocks noGrp="1"/>
          </p:cNvSpPr>
          <p:nvPr>
            <p:ph idx="1"/>
          </p:nvPr>
        </p:nvSpPr>
        <p:spPr/>
        <p:txBody>
          <a:bodyPr>
            <a:normAutofit fontScale="92500" lnSpcReduction="10000"/>
          </a:bodyPr>
          <a:lstStyle/>
          <a:p>
            <a:r>
              <a:rPr lang="en-US" dirty="0" smtClean="0"/>
              <a:t>1 in 4 people said they would not employ someone with depression because they felt it is a sign of weakness.</a:t>
            </a:r>
          </a:p>
          <a:p>
            <a:r>
              <a:rPr lang="en-US" dirty="0" smtClean="0"/>
              <a:t>1 in 5 people said that if they had depression they would not tell anyone.</a:t>
            </a:r>
          </a:p>
          <a:p>
            <a:r>
              <a:rPr lang="en-US" dirty="0" smtClean="0"/>
              <a:t>42% of people said that someone suffering from depression is unpredictable</a:t>
            </a:r>
          </a:p>
          <a:p>
            <a:pPr marL="0" indent="0">
              <a:buNone/>
            </a:pPr>
            <a:r>
              <a:rPr lang="en-US" i="1" dirty="0" smtClean="0"/>
              <a:t>(SANE Australia, 2006)</a:t>
            </a:r>
          </a:p>
          <a:p>
            <a:r>
              <a:rPr lang="en-US" dirty="0" smtClean="0"/>
              <a:t>70% people said that people with schizophrenia are violent</a:t>
            </a:r>
          </a:p>
          <a:p>
            <a:r>
              <a:rPr lang="en-US" dirty="0" smtClean="0"/>
              <a:t>50% of families of first-admission patients confessed to trying to hide the illness</a:t>
            </a:r>
          </a:p>
          <a:p>
            <a:pPr marL="0" indent="0">
              <a:buNone/>
            </a:pPr>
            <a:r>
              <a:rPr lang="en-US" i="1" dirty="0" smtClean="0"/>
              <a:t>(Byrne, 2000)</a:t>
            </a:r>
          </a:p>
          <a:p>
            <a:endParaRPr lang="en-US" dirty="0" smtClean="0"/>
          </a:p>
          <a:p>
            <a:endParaRPr lang="en-US" dirty="0"/>
          </a:p>
        </p:txBody>
      </p:sp>
    </p:spTree>
    <p:extLst>
      <p:ext uri="{BB962C8B-B14F-4D97-AF65-F5344CB8AC3E}">
        <p14:creationId xmlns:p14="http://schemas.microsoft.com/office/powerpoint/2010/main" val="1570998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latin typeface="Oriya MN" charset="0"/>
                <a:ea typeface="Oriya MN" charset="0"/>
                <a:cs typeface="Oriya MN" charset="0"/>
              </a:rPr>
              <a:t>Facts</a:t>
            </a:r>
            <a:endParaRPr lang="en-US" dirty="0">
              <a:latin typeface="Oriya MN" charset="0"/>
              <a:ea typeface="Oriya MN" charset="0"/>
              <a:cs typeface="Oriya MN" charset="0"/>
            </a:endParaRPr>
          </a:p>
        </p:txBody>
      </p:sp>
      <p:sp>
        <p:nvSpPr>
          <p:cNvPr id="3" name="Content Placeholder 2"/>
          <p:cNvSpPr>
            <a:spLocks noGrp="1"/>
          </p:cNvSpPr>
          <p:nvPr>
            <p:ph idx="1"/>
          </p:nvPr>
        </p:nvSpPr>
        <p:spPr/>
        <p:txBody>
          <a:bodyPr/>
          <a:lstStyle/>
          <a:p>
            <a:r>
              <a:rPr lang="en-US" dirty="0" smtClean="0"/>
              <a:t>1 in every 5 Americans have experienced a mental health issue</a:t>
            </a:r>
          </a:p>
          <a:p>
            <a:r>
              <a:rPr lang="en-US" dirty="0" smtClean="0"/>
              <a:t>1 in 25 Americans has had a serious mental illness</a:t>
            </a:r>
          </a:p>
          <a:p>
            <a:r>
              <a:rPr lang="en-US" dirty="0" smtClean="0"/>
              <a:t>50% of mental health disorders begin before the age of 14</a:t>
            </a:r>
          </a:p>
          <a:p>
            <a:r>
              <a:rPr lang="en-US" dirty="0" smtClean="0"/>
              <a:t>75% of mental health disorder begin before the age of 24</a:t>
            </a:r>
          </a:p>
          <a:p>
            <a:r>
              <a:rPr lang="en-US" dirty="0" smtClean="0"/>
              <a:t>Less than 20% of children with mental health issues receives the treatment they need</a:t>
            </a:r>
          </a:p>
          <a:p>
            <a:pPr marL="0" indent="0">
              <a:buNone/>
            </a:pPr>
            <a:r>
              <a:rPr lang="en-US" i="1" dirty="0" smtClean="0"/>
              <a:t>(U.S. Department of Health and Human Services, 2014)</a:t>
            </a:r>
            <a:endParaRPr lang="en-US" i="1" dirty="0"/>
          </a:p>
        </p:txBody>
      </p:sp>
    </p:spTree>
    <p:extLst>
      <p:ext uri="{BB962C8B-B14F-4D97-AF65-F5344CB8AC3E}">
        <p14:creationId xmlns:p14="http://schemas.microsoft.com/office/powerpoint/2010/main" val="182575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838200" y="1333211"/>
            <a:ext cx="10515600" cy="1325563"/>
          </a:xfrm>
        </p:spPr>
        <p:txBody>
          <a:bodyPr/>
          <a:lstStyle/>
          <a:p>
            <a:pPr algn="ctr"/>
            <a:r>
              <a:rPr lang="en-US" dirty="0" smtClean="0">
                <a:latin typeface="Oriya MN" charset="0"/>
                <a:ea typeface="Oriya MN" charset="0"/>
                <a:cs typeface="Oriya MN" charset="0"/>
              </a:rPr>
              <a:t>Self-Esteem</a:t>
            </a:r>
            <a:endParaRPr lang="en-US" dirty="0">
              <a:latin typeface="Oriya MN" charset="0"/>
              <a:ea typeface="Oriya MN" charset="0"/>
              <a:cs typeface="Oriya MN" charset="0"/>
            </a:endParaRPr>
          </a:p>
        </p:txBody>
      </p:sp>
      <p:sp>
        <p:nvSpPr>
          <p:cNvPr id="5" name="Content Placeholder 2"/>
          <p:cNvSpPr>
            <a:spLocks noGrp="1"/>
          </p:cNvSpPr>
          <p:nvPr>
            <p:ph idx="1"/>
          </p:nvPr>
        </p:nvSpPr>
        <p:spPr>
          <a:xfrm>
            <a:off x="979100" y="3429000"/>
            <a:ext cx="10233800" cy="1333211"/>
          </a:xfrm>
        </p:spPr>
        <p:txBody>
          <a:bodyPr/>
          <a:lstStyle/>
          <a:p>
            <a:pPr algn="ctr"/>
            <a:r>
              <a:rPr lang="en-US" i="1" dirty="0">
                <a:hlinkClick r:id="rId4"/>
              </a:rPr>
              <a:t>https://</a:t>
            </a:r>
            <a:r>
              <a:rPr lang="en-US" i="1" dirty="0" smtClean="0">
                <a:hlinkClick r:id="rId4"/>
              </a:rPr>
              <a:t>youtu.be/F2hc2FLOdhI?t=463</a:t>
            </a:r>
            <a:endParaRPr lang="en-US" i="1" dirty="0" smtClean="0"/>
          </a:p>
        </p:txBody>
      </p:sp>
    </p:spTree>
    <p:extLst>
      <p:ext uri="{BB962C8B-B14F-4D97-AF65-F5344CB8AC3E}">
        <p14:creationId xmlns:p14="http://schemas.microsoft.com/office/powerpoint/2010/main" val="1137666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latin typeface="Oriya MN" charset="0"/>
                <a:ea typeface="Oriya MN" charset="0"/>
                <a:cs typeface="Oriya MN" charset="0"/>
              </a:rPr>
              <a:t>Causes of Low Self-Esteem</a:t>
            </a:r>
            <a:endParaRPr lang="en-US" dirty="0">
              <a:latin typeface="Oriya MN" charset="0"/>
              <a:ea typeface="Oriya MN" charset="0"/>
              <a:cs typeface="Oriya MN" charset="0"/>
            </a:endParaRPr>
          </a:p>
        </p:txBody>
      </p:sp>
      <p:sp>
        <p:nvSpPr>
          <p:cNvPr id="3" name="Content Placeholder 2"/>
          <p:cNvSpPr>
            <a:spLocks noGrp="1"/>
          </p:cNvSpPr>
          <p:nvPr>
            <p:ph idx="1"/>
          </p:nvPr>
        </p:nvSpPr>
        <p:spPr/>
        <p:txBody>
          <a:bodyPr/>
          <a:lstStyle/>
          <a:p>
            <a:r>
              <a:rPr lang="en-US" dirty="0"/>
              <a:t>H</a:t>
            </a:r>
            <a:r>
              <a:rPr lang="en-US" dirty="0" smtClean="0"/>
              <a:t>yper </a:t>
            </a:r>
            <a:r>
              <a:rPr lang="en-US" dirty="0"/>
              <a:t>C</a:t>
            </a:r>
            <a:r>
              <a:rPr lang="en-US" dirty="0" smtClean="0"/>
              <a:t>ritical Significant Figures During Childhood</a:t>
            </a:r>
          </a:p>
          <a:p>
            <a:r>
              <a:rPr lang="en-US" dirty="0" smtClean="0"/>
              <a:t>Poor Performance in School</a:t>
            </a:r>
          </a:p>
          <a:p>
            <a:r>
              <a:rPr lang="en-US" dirty="0" smtClean="0"/>
              <a:t>Financial Troubles</a:t>
            </a:r>
          </a:p>
          <a:p>
            <a:r>
              <a:rPr lang="en-US" dirty="0" smtClean="0"/>
              <a:t>Relationship Breakups</a:t>
            </a:r>
          </a:p>
          <a:p>
            <a:r>
              <a:rPr lang="en-US" dirty="0" smtClean="0"/>
              <a:t>Abusive Relationships</a:t>
            </a:r>
          </a:p>
          <a:p>
            <a:r>
              <a:rPr lang="en-US" dirty="0" smtClean="0"/>
              <a:t>Medical issues</a:t>
            </a:r>
          </a:p>
          <a:p>
            <a:pPr marL="0" indent="0">
              <a:buNone/>
            </a:pPr>
            <a:r>
              <a:rPr lang="en-US" i="1" dirty="0" smtClean="0"/>
              <a:t>(Victoria State Government </a:t>
            </a:r>
            <a:r>
              <a:rPr lang="en-US" i="1" dirty="0" err="1" smtClean="0"/>
              <a:t>BetterHealth</a:t>
            </a:r>
            <a:r>
              <a:rPr lang="en-US" i="1" dirty="0" smtClean="0"/>
              <a:t> Channel)</a:t>
            </a:r>
            <a:endParaRPr lang="en-US" i="1" dirty="0"/>
          </a:p>
        </p:txBody>
      </p:sp>
    </p:spTree>
    <p:extLst>
      <p:ext uri="{BB962C8B-B14F-4D97-AF65-F5344CB8AC3E}">
        <p14:creationId xmlns:p14="http://schemas.microsoft.com/office/powerpoint/2010/main" val="1004566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6206</TotalTime>
  <Words>2163</Words>
  <Application>Microsoft Macintosh PowerPoint</Application>
  <PresentationFormat>Widescreen</PresentationFormat>
  <Paragraphs>174</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Corbel</vt:lpstr>
      <vt:lpstr>Mangal</vt:lpstr>
      <vt:lpstr>Oriya MN</vt:lpstr>
      <vt:lpstr>Arial</vt:lpstr>
      <vt:lpstr>Depth</vt:lpstr>
      <vt:lpstr>Mental Hygiene</vt:lpstr>
      <vt:lpstr>PowerPoint Presentation</vt:lpstr>
      <vt:lpstr>PowerPoint Presentation</vt:lpstr>
      <vt:lpstr>Why?</vt:lpstr>
      <vt:lpstr>PowerPoint Presentation</vt:lpstr>
      <vt:lpstr>Stigma</vt:lpstr>
      <vt:lpstr>Facts</vt:lpstr>
      <vt:lpstr>Self-Esteem</vt:lpstr>
      <vt:lpstr>Causes of Low Self-Esteem</vt:lpstr>
      <vt:lpstr>Low Self-Esteem</vt:lpstr>
      <vt:lpstr>Does It Really Matter?</vt:lpstr>
      <vt:lpstr>Where to start?</vt:lpstr>
      <vt:lpstr>Citations</vt:lpstr>
      <vt:lpstr>Citations</vt:lpstr>
      <vt:lpstr>Citations</vt:lpstr>
      <vt:lpstr>Citations</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dc:title>
  <dc:creator>Paul Dougall</dc:creator>
  <cp:lastModifiedBy>Paul Dougall</cp:lastModifiedBy>
  <cp:revision>66</cp:revision>
  <dcterms:created xsi:type="dcterms:W3CDTF">2016-11-10T23:02:01Z</dcterms:created>
  <dcterms:modified xsi:type="dcterms:W3CDTF">2016-11-15T06:28:39Z</dcterms:modified>
</cp:coreProperties>
</file>